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16"/>
  </p:notesMasterIdLst>
  <p:sldIdLst>
    <p:sldId id="272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2" r:id="rId11"/>
    <p:sldId id="284" r:id="rId12"/>
    <p:sldId id="285" r:id="rId13"/>
    <p:sldId id="286" r:id="rId14"/>
    <p:sldId id="28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2/11/2020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t>2/11/2020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Kim West – WCSD Payroll</a:t>
            </a:r>
          </a:p>
          <a:p>
            <a:r>
              <a:rPr lang="en-US" dirty="0"/>
              <a:t>775-325-2078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Public Employee Retirement System - PERS</a:t>
            </a:r>
          </a:p>
        </p:txBody>
      </p:sp>
      <p:pic>
        <p:nvPicPr>
          <p:cNvPr id="6" name="Picture 5" descr="WCSD_horizBW[1]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382" y="367665"/>
            <a:ext cx="2694940" cy="100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382" y="2941865"/>
            <a:ext cx="1250315" cy="12503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199" y="325495"/>
            <a:ext cx="4630395" cy="6334097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 flipH="1">
            <a:off x="7513607" y="793629"/>
            <a:ext cx="854015" cy="301925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488392" y="871268"/>
            <a:ext cx="1777042" cy="2616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Employee ID is Full SSN</a:t>
            </a:r>
          </a:p>
        </p:txBody>
      </p:sp>
    </p:spTree>
    <p:extLst>
      <p:ext uri="{BB962C8B-B14F-4D97-AF65-F5344CB8AC3E}">
        <p14:creationId xmlns:p14="http://schemas.microsoft.com/office/powerpoint/2010/main" val="309894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406" y="121633"/>
            <a:ext cx="5159187" cy="6614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5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912" y="723923"/>
            <a:ext cx="8016121" cy="6061977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2053086" y="6211019"/>
            <a:ext cx="633351" cy="312104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5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Questions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4088" y="3227832"/>
            <a:ext cx="10480040" cy="175330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92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Employees that are regularly schedule to work 20 hours or more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Not a temporary employee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Not On-Call employee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PERS eligible?</a:t>
            </a:r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 B and Plan A</a:t>
            </a:r>
          </a:p>
        </p:txBody>
      </p:sp>
    </p:spTree>
    <p:extLst>
      <p:ext uri="{BB962C8B-B14F-4D97-AF65-F5344CB8AC3E}">
        <p14:creationId xmlns:p14="http://schemas.microsoft.com/office/powerpoint/2010/main" val="279505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Employee/Employer Paid Plan</a:t>
            </a:r>
          </a:p>
          <a:p>
            <a:endParaRPr lang="en-US" dirty="0"/>
          </a:p>
          <a:p>
            <a:pPr lvl="1"/>
            <a:r>
              <a:rPr lang="en-US" dirty="0"/>
              <a:t>Plan B, Schedule B, Split plan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Employees will contribute 15.25% of gross monthly wages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WCSD will contribute 15.25% of employee’s monthly wages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Higher hourly rate of pay, but take home pay is lower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Option to refund the employee’s portion of the contributions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B</a:t>
            </a:r>
          </a:p>
        </p:txBody>
      </p:sp>
    </p:spTree>
    <p:extLst>
      <p:ext uri="{BB962C8B-B14F-4D97-AF65-F5344CB8AC3E}">
        <p14:creationId xmlns:p14="http://schemas.microsoft.com/office/powerpoint/2010/main" val="290767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WCSD will paid the full contribution</a:t>
            </a:r>
          </a:p>
          <a:p>
            <a:endParaRPr lang="en-US" dirty="0"/>
          </a:p>
          <a:p>
            <a:r>
              <a:rPr lang="en-US" dirty="0"/>
              <a:t>29.25% of the gross monthly wages</a:t>
            </a:r>
          </a:p>
          <a:p>
            <a:endParaRPr lang="en-US" dirty="0"/>
          </a:p>
          <a:p>
            <a:r>
              <a:rPr lang="en-US" dirty="0"/>
              <a:t>Lower hourly rate of pay, but take home pay is slightly higher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A</a:t>
            </a:r>
          </a:p>
        </p:txBody>
      </p:sp>
    </p:spTree>
    <p:extLst>
      <p:ext uri="{BB962C8B-B14F-4D97-AF65-F5344CB8AC3E}">
        <p14:creationId xmlns:p14="http://schemas.microsoft.com/office/powerpoint/2010/main" val="187133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enrolled in Plan B employee can switch to Plan A at any time</a:t>
            </a:r>
          </a:p>
          <a:p>
            <a:endParaRPr lang="en-US" dirty="0"/>
          </a:p>
          <a:p>
            <a:r>
              <a:rPr lang="en-US" dirty="0"/>
              <a:t>Once you are sign up with Plan A, will have to remain in that plan.  Even if the employee goes to work at another choice agency.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Differences between Plan “A” and “B”</a:t>
            </a:r>
          </a:p>
        </p:txBody>
      </p:sp>
    </p:spTree>
    <p:extLst>
      <p:ext uri="{BB962C8B-B14F-4D97-AF65-F5344CB8AC3E}">
        <p14:creationId xmlns:p14="http://schemas.microsoft.com/office/powerpoint/2010/main" val="154111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 years of service credit</a:t>
            </a:r>
          </a:p>
          <a:p>
            <a:endParaRPr lang="en-US" dirty="0"/>
          </a:p>
          <a:p>
            <a:pPr lvl="1"/>
            <a:r>
              <a:rPr lang="en-US" dirty="0"/>
              <a:t>Service credit is based on hours worked, not the actual time with WCSD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2 pay period month, based hours are 160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3 pay period month, based hours are 240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Vesting	</a:t>
            </a:r>
          </a:p>
        </p:txBody>
      </p:sp>
    </p:spTree>
    <p:extLst>
      <p:ext uri="{BB962C8B-B14F-4D97-AF65-F5344CB8AC3E}">
        <p14:creationId xmlns:p14="http://schemas.microsoft.com/office/powerpoint/2010/main" val="84974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452958"/>
              </p:ext>
            </p:extLst>
          </p:nvPr>
        </p:nvGraphicFramePr>
        <p:xfrm>
          <a:off x="609600" y="1935163"/>
          <a:ext cx="1097280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Employee/ Employer</a:t>
                      </a:r>
                    </a:p>
                    <a:p>
                      <a:pPr algn="ctr"/>
                      <a:r>
                        <a:rPr kumimoji="0" lang="en-US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Plan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Employer</a:t>
                      </a:r>
                    </a:p>
                    <a:p>
                      <a:pPr algn="ctr"/>
                      <a:r>
                        <a:rPr lang="en-US" dirty="0"/>
                        <a:t>Plan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Gross Salary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sng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$2,500</a:t>
                      </a:r>
                      <a:endParaRPr lang="en-US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sng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$2,500</a:t>
                      </a:r>
                      <a:endParaRPr lang="en-US" strike="sngStrik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Reduction for employer pay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sng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sng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230</a:t>
                      </a:r>
                      <a:endParaRPr lang="en-US" strike="sngStrik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Adjusted gross salary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$2,500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$2,270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Employee retirement        contribution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15% Income Tax Withholding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Take-home pay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$1,862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$1,929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Example Contribution Plan Comparison</a:t>
            </a:r>
            <a:br>
              <a:rPr lang="en-US" b="1" dirty="0"/>
            </a:b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681328" y="6264471"/>
            <a:ext cx="50536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</a:rPr>
              <a:t>Estimated difference in monthly take-home pay: $67</a:t>
            </a: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3950898" y="2734574"/>
            <a:ext cx="69011" cy="39681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75184" y="2682816"/>
            <a:ext cx="1233577" cy="60016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Line 1 and 2 don’t apply to WCSD</a:t>
            </a:r>
          </a:p>
        </p:txBody>
      </p:sp>
    </p:spTree>
    <p:extLst>
      <p:ext uri="{BB962C8B-B14F-4D97-AF65-F5344CB8AC3E}">
        <p14:creationId xmlns:p14="http://schemas.microsoft.com/office/powerpoint/2010/main" val="161661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705" y="833401"/>
            <a:ext cx="7315201" cy="57220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5442" y="2173856"/>
            <a:ext cx="2372263" cy="138499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Address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SS#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Marital status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Male or Female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7419" y="5218981"/>
            <a:ext cx="2510286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Initial </a:t>
            </a:r>
            <a:r>
              <a:rPr lang="en-US" b="1" u="sng" dirty="0"/>
              <a:t>only</a:t>
            </a:r>
            <a:r>
              <a:rPr lang="en-US" dirty="0"/>
              <a:t> one</a:t>
            </a:r>
          </a:p>
        </p:txBody>
      </p:sp>
      <p:sp>
        <p:nvSpPr>
          <p:cNvPr id="8" name="Down Arrow 7"/>
          <p:cNvSpPr/>
          <p:nvPr/>
        </p:nvSpPr>
        <p:spPr>
          <a:xfrm>
            <a:off x="4194613" y="5021527"/>
            <a:ext cx="398369" cy="329710"/>
          </a:xfrm>
          <a:prstGeom prst="downArrow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6821868" y="5038303"/>
            <a:ext cx="347384" cy="294251"/>
          </a:xfrm>
          <a:prstGeom prst="downArrow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664460" y="5909083"/>
            <a:ext cx="2395268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Do not write below this line</a:t>
            </a:r>
          </a:p>
        </p:txBody>
      </p:sp>
      <p:sp>
        <p:nvSpPr>
          <p:cNvPr id="11" name="Right Arrow 10"/>
          <p:cNvSpPr/>
          <p:nvPr/>
        </p:nvSpPr>
        <p:spPr>
          <a:xfrm rot="10800000">
            <a:off x="8686052" y="6116127"/>
            <a:ext cx="978408" cy="215662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4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on brainstorming" id="{C229246F-E851-40FB-8E1D-535DCA6AFD71}" vid="{8D346C02-FE09-4A8E-BC58-EB73E373F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3BE57A2-D666-4652-B423-3EEF5C79D9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0</TotalTime>
  <Words>323</Words>
  <Application>Microsoft Office PowerPoint</Application>
  <PresentationFormat>Widescreen</PresentationFormat>
  <Paragraphs>77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Palatino Linotype</vt:lpstr>
      <vt:lpstr>Times New Roman</vt:lpstr>
      <vt:lpstr>Wingdings 2</vt:lpstr>
      <vt:lpstr>Presentation on brainstorming</vt:lpstr>
      <vt:lpstr>Public Employee Retirement System - PERS</vt:lpstr>
      <vt:lpstr>Who is PERS eligible?</vt:lpstr>
      <vt:lpstr>Plan B and Plan A</vt:lpstr>
      <vt:lpstr>Plan B</vt:lpstr>
      <vt:lpstr>Plan A</vt:lpstr>
      <vt:lpstr>Differences between Plan “A” and “B”</vt:lpstr>
      <vt:lpstr>Vesting </vt:lpstr>
      <vt:lpstr>Example Contribution Plan Comparison </vt:lpstr>
      <vt:lpstr>PowerPoint Presentation</vt:lpstr>
      <vt:lpstr>PowerPoint Presentation</vt:lpstr>
      <vt:lpstr>PowerPoint Presentation</vt:lpstr>
      <vt:lpstr>PowerPoint Presentation</vt:lpstr>
      <vt:lpstr>Questions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2014-09-26T21:33:53Z</dcterms:created>
  <dcterms:modified xsi:type="dcterms:W3CDTF">2020-02-11T20:10:59Z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TC034606379991</vt:lpwstr>
  </property>
</Properties>
</file>